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486" r:id="rId5"/>
    <p:sldId id="263" r:id="rId6"/>
    <p:sldId id="487" r:id="rId7"/>
    <p:sldId id="264" r:id="rId8"/>
    <p:sldId id="258" r:id="rId9"/>
    <p:sldId id="265" r:id="rId10"/>
    <p:sldId id="267" r:id="rId11"/>
    <p:sldId id="4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CA"/>
    <a:srgbClr val="004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4760-40FA-2B98-6B36-EAFE9E3C0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876F2-A74D-38F9-981A-8E9ECC427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AE4D4-891D-ECBA-A678-923D8221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2A2D4-E8E6-5270-B986-49E2CC59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17673-901E-FDCD-C9F5-FBAD6A41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8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19D7-DF78-CC15-A4AE-0D26743A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C3429-67DF-5BB1-B9A6-CE5F2FDF1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EF23E-3D2D-3106-30A7-C66CD142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C501F-0642-3E48-AAF7-E4FD62EE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064CC-5F51-1526-CE22-3E63242B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1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36009-2FD3-93E3-F91F-681DDE705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316E0-DC61-07E2-3DFB-3480F2DB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D4AC-8967-3147-2092-47653DD6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1516B-0E6A-D10F-2213-BDD54B12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3A902-A06C-BC6A-A90E-CCFD9817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38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9EA75-254D-EE9B-ABA4-8C263616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D10-EFE2-1ED1-10F5-424168567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BEABD-A098-9904-08E8-68770464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97BD5-C2D7-E7E8-6240-07EF6814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E9C53-9EF5-3352-219E-F7A2A298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5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0011-6224-CD8C-6B33-A8E543E8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AABE4-3248-23FF-789C-BD72C825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2539C-92B1-1836-F3AF-F8DABA6D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3FDA9-5EFA-5ACD-1A23-5B82BF73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B047-3113-852D-0270-471EE9C7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99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E7C9-1825-EA65-E6D7-B4CBBF7B6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57D49-EDAB-FD86-22FC-52F4BC3E0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71CA6-00A1-8C58-6E62-E7B494889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303A5-7FD6-12A5-7324-862871D5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3A91B-2BF4-EFDF-DE30-0D5808B3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F1E5E-2DB6-780B-7006-D9EC9CA8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80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3590-81A5-E840-4208-98BD8A9C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961E-51F9-0C26-D3CF-579412C03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DA363-25E0-986F-8FBB-532D353D7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3D559-7482-2B9D-CC65-F283C09B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B886E-0540-3A8D-9507-17A59A7C9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B6B55-77F1-78A2-2211-31738BBC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9C2A0-3529-1805-C5A7-EE14214F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CD8B8-A9DC-7C00-082E-71DB3AB6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30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D6B5-EB19-7DF4-9432-7B5A2129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D2BF9-B1E0-0AC0-47E8-98B2A329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9D7C4-6896-C6B4-5FD7-7DBE9CE8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8FFDC-F74A-F3CE-E955-8CEB384F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2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C541C5-A7A3-0FB2-FACC-9132B8F6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9427E-79FF-5B5D-68EE-427BD9D2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DEE69-10BB-5FAA-144F-13519688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4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BDE7-2EB1-8F47-83B8-3F53EA06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36132-68D8-1FBC-4226-233D7CAC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2DE9A-087C-710F-B913-9FE5645E6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2F509-067B-996D-12C9-CAAF4553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AB112-7D6F-E530-EFFC-F7244B47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39AF4-304E-9543-04B2-972C5FD9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EE5E-3153-F77F-EFC9-0CD339EF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58F9A-9113-6785-CDA5-F2A62E3B1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B3C5F-EA5A-7DD1-3631-A1E2392C9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500EA-9454-CBC8-6575-DEFA9836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FA3BA-ACD8-19BC-3760-1B0FEDA1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8E0EE-A794-7C95-579F-FBA0A604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2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8E9CF-3064-5D25-600C-EC4B8B526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C5226-0869-8DF0-5E76-0F52B9BD1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086A2-CC16-653D-C63F-6858A8A28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4AE21-BFF8-4B55-B8B6-554EBBA5EF76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B6922-47A1-EEB2-6BFA-2B406B643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2644-A4C8-6B2D-F490-FFB57A6C7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0BC67-9D0B-43EC-BA3E-726B1CE26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84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0.mp4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joinedupcarederbyshire.co.uk/your-services/talking-therapies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video" Target="../media/media20.mp4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2.mp4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8.jpg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22.mp4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4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4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8.mp4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p4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p4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mp4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video" Target="../media/media14.mp4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6.mp4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p4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8.mp4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8.mp4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5D6018-70A1-286A-7072-7FFC17977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9272AA-750C-50F6-AC1E-3E4772076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0547" y="1268192"/>
            <a:ext cx="5617108" cy="1297115"/>
          </a:xfrm>
        </p:spPr>
        <p:txBody>
          <a:bodyPr anchor="t">
            <a:noAutofit/>
          </a:bodyPr>
          <a:lstStyle/>
          <a:p>
            <a:pPr algn="l"/>
            <a:r>
              <a:rPr lang="en-GB" sz="5400" b="1" dirty="0">
                <a:solidFill>
                  <a:srgbClr val="004987"/>
                </a:solidFill>
                <a:latin typeface="Nunito" pitchFamily="2" charset="0"/>
              </a:rPr>
              <a:t>Looking After </a:t>
            </a:r>
            <a:r>
              <a:rPr lang="en-GB" sz="5400" b="1" dirty="0">
                <a:solidFill>
                  <a:srgbClr val="00B0CA"/>
                </a:solidFill>
                <a:latin typeface="Nunito" pitchFamily="2" charset="0"/>
              </a:rPr>
              <a:t>You</a:t>
            </a:r>
            <a:r>
              <a:rPr lang="en-GB" sz="5400" b="1" dirty="0">
                <a:solidFill>
                  <a:srgbClr val="004987"/>
                </a:solidFill>
                <a:latin typeface="Nunito" pitchFamily="2" charset="0"/>
              </a:rPr>
              <a:t> Too Bite Sized</a:t>
            </a:r>
            <a:endParaRPr lang="en-GB" sz="5400" b="1" dirty="0">
              <a:solidFill>
                <a:srgbClr val="00B0CA"/>
              </a:solidFill>
              <a:latin typeface="Nunito" pitchFamily="2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4B9C8B0-2686-798B-528F-D1E14EE8E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7352" y="279926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GB" sz="3600" b="1" dirty="0">
                <a:solidFill>
                  <a:srgbClr val="004987"/>
                </a:solidFill>
                <a:latin typeface="Nunito" pitchFamily="2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FACD7-760D-5A71-CA6A-657D3DF1A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41" y="1785823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D76995-356F-04F9-0312-9E33B45DFE4B}"/>
              </a:ext>
            </a:extLst>
          </p:cNvPr>
          <p:cNvSpPr txBox="1"/>
          <p:nvPr/>
        </p:nvSpPr>
        <p:spPr>
          <a:xfrm>
            <a:off x="4916416" y="3833499"/>
            <a:ext cx="248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4987"/>
                </a:solidFill>
                <a:latin typeface="Nunito" pitchFamily="2" charset="0"/>
              </a:rPr>
              <a:t>Episode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19478-A317-74F5-8D36-F793A50E0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49" y="184724"/>
            <a:ext cx="2185988" cy="2241042"/>
          </a:xfrm>
          <a:prstGeom prst="rect">
            <a:avLst/>
          </a:prstGeom>
        </p:spPr>
      </p:pic>
      <p:pic>
        <p:nvPicPr>
          <p:cNvPr id="3" name="VID-20260703-WA0011">
            <a:hlinkClick r:id="" action="ppaction://media"/>
            <a:extLst>
              <a:ext uri="{FF2B5EF4-FFF2-40B4-BE49-F238E27FC236}">
                <a16:creationId xmlns:a16="http://schemas.microsoft.com/office/drawing/2014/main" id="{5CD2B0E9-9880-4E67-EA21-9B1285376C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6763" y="3833499"/>
            <a:ext cx="4632560" cy="25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41301"/>
      </p:ext>
    </p:extLst>
  </p:cSld>
  <p:clrMapOvr>
    <a:masterClrMapping/>
  </p:clrMapOvr>
  <p:transition spd="slow" advTm="26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Mental Health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b="0" i="0" u="none" strike="noStrike" baseline="0" dirty="0">
                <a:solidFill>
                  <a:srgbClr val="004987"/>
                </a:solidFill>
                <a:latin typeface="Nunito" pitchFamily="2" charset="0"/>
              </a:rPr>
              <a:t>GP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T</a:t>
            </a:r>
            <a:r>
              <a:rPr lang="en-GB" sz="3200" b="0" i="0" u="none" strike="noStrike" baseline="0" dirty="0">
                <a:solidFill>
                  <a:srgbClr val="004987"/>
                </a:solidFill>
                <a:latin typeface="Nunito" pitchFamily="2" charset="0"/>
              </a:rPr>
              <a:t>ext 'SHOUT' to 85258</a:t>
            </a:r>
          </a:p>
          <a:p>
            <a:pPr>
              <a:defRPr/>
            </a:pPr>
            <a:r>
              <a:rPr lang="en-GB" sz="3200" b="0" dirty="0">
                <a:solidFill>
                  <a:srgbClr val="004987"/>
                </a:solidFill>
                <a:latin typeface="Nunito" pitchFamily="2" charset="0"/>
                <a:ea typeface="Tahoma" panose="020B0604030504040204" pitchFamily="34" charset="0"/>
                <a:cs typeface="Arial" panose="020B0604020202020204" pitchFamily="34" charset="0"/>
              </a:rPr>
              <a:t>116 123 Samaritans (24/7)</a:t>
            </a:r>
          </a:p>
          <a:p>
            <a:pPr>
              <a:defRPr/>
            </a:pPr>
            <a:r>
              <a:rPr lang="en-GB" sz="3200" b="0" dirty="0">
                <a:solidFill>
                  <a:srgbClr val="004987"/>
                </a:solidFill>
                <a:latin typeface="Nunito" pitchFamily="2" charset="0"/>
                <a:ea typeface="Tahoma" panose="020B0604030504040204" pitchFamily="34" charset="0"/>
                <a:cs typeface="Arial" panose="020B0604020202020204" pitchFamily="34" charset="0"/>
              </a:rPr>
              <a:t>NHS 111/999</a:t>
            </a:r>
          </a:p>
          <a:p>
            <a:pPr>
              <a:defRPr/>
            </a:pPr>
            <a:r>
              <a:rPr lang="en-GB" sz="3200" b="1" i="0" dirty="0">
                <a:solidFill>
                  <a:srgbClr val="004987"/>
                </a:solidFill>
                <a:effectLst/>
                <a:latin typeface="Nunito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NHS Talking Therapies</a:t>
            </a:r>
            <a:r>
              <a:rPr lang="en-GB" sz="3200" b="1" i="0" dirty="0">
                <a:solidFill>
                  <a:srgbClr val="004987"/>
                </a:solidFill>
                <a:effectLst/>
                <a:latin typeface="Nunito" pitchFamily="2" charset="0"/>
              </a:rPr>
              <a:t> </a:t>
            </a:r>
          </a:p>
          <a:p>
            <a:pPr marL="0" indent="0">
              <a:buNone/>
              <a:defRPr/>
            </a:pPr>
            <a:r>
              <a:rPr lang="en-GB" sz="3200" dirty="0">
                <a:solidFill>
                  <a:srgbClr val="00B0CA"/>
                </a:solidFill>
                <a:latin typeface="Nunito" pitchFamily="2" charset="0"/>
              </a:rPr>
              <a:t>in your area</a:t>
            </a:r>
          </a:p>
          <a:p>
            <a:pPr marL="0" indent="0">
              <a:buNone/>
              <a:defRPr/>
            </a:pPr>
            <a:endParaRPr lang="en-GB" sz="3200" b="0" dirty="0">
              <a:solidFill>
                <a:srgbClr val="004987"/>
              </a:solidFill>
              <a:latin typeface="Nunito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C4C23-F642-AA90-D330-6CEDC2D3A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E40F43-7F42-5351-4F04-B7B8C91EC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VID-20260703-WA0020">
            <a:hlinkClick r:id="" action="ppaction://media"/>
            <a:extLst>
              <a:ext uri="{FF2B5EF4-FFF2-40B4-BE49-F238E27FC236}">
                <a16:creationId xmlns:a16="http://schemas.microsoft.com/office/drawing/2014/main" id="{422D8931-3C2E-9D12-6AE6-49F4828B35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6048" y="3616813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4439"/>
      </p:ext>
    </p:extLst>
  </p:cSld>
  <p:clrMapOvr>
    <a:masterClrMapping/>
  </p:clrMapOvr>
  <p:transition spd="slow" advTm="10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35" y="1264076"/>
            <a:ext cx="11223518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04987"/>
                </a:solidFill>
                <a:latin typeface="Nunito" pitchFamily="2" charset="0"/>
              </a:rPr>
              <a:t>Our Looking After </a:t>
            </a:r>
            <a:r>
              <a:rPr lang="en-GB" sz="2800" b="1" dirty="0">
                <a:solidFill>
                  <a:srgbClr val="00B0CA"/>
                </a:solidFill>
                <a:latin typeface="Nunito" pitchFamily="2" charset="0"/>
              </a:rPr>
              <a:t>You</a:t>
            </a:r>
            <a:r>
              <a:rPr lang="en-GB" sz="2800" b="1" dirty="0">
                <a:solidFill>
                  <a:srgbClr val="004987"/>
                </a:solidFill>
                <a:latin typeface="Nunito" pitchFamily="2" charset="0"/>
              </a:rPr>
              <a:t> Too courses are made possible by grants </a:t>
            </a:r>
          </a:p>
        </p:txBody>
      </p:sp>
      <p:pic>
        <p:nvPicPr>
          <p:cNvPr id="6" name="Content Placeholder 5" descr="A close-up of a logo&#10;&#10;Description automatically generated">
            <a:extLst>
              <a:ext uri="{FF2B5EF4-FFF2-40B4-BE49-F238E27FC236}">
                <a16:creationId xmlns:a16="http://schemas.microsoft.com/office/drawing/2014/main" id="{580A32FD-1329-841B-1163-47F248497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14" y="2547334"/>
            <a:ext cx="2880360" cy="88087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4608" y="198413"/>
            <a:ext cx="1578485" cy="1578485"/>
          </a:xfrm>
          <a:prstGeom prst="rect">
            <a:avLst/>
          </a:prstGeom>
        </p:spPr>
      </p:pic>
      <p:pic>
        <p:nvPicPr>
          <p:cNvPr id="10" name="Picture 9" descr="A logo for a community fund&#10;&#10;Description automatically generated">
            <a:extLst>
              <a:ext uri="{FF2B5EF4-FFF2-40B4-BE49-F238E27FC236}">
                <a16:creationId xmlns:a16="http://schemas.microsoft.com/office/drawing/2014/main" id="{2F9F3A8A-2F7D-6B46-0AFB-EBF1CC3DA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6" y="2204604"/>
            <a:ext cx="3571689" cy="17466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A7F77A-4013-83EC-A2A6-6EF258C5770B}"/>
              </a:ext>
            </a:extLst>
          </p:cNvPr>
          <p:cNvSpPr txBox="1"/>
          <p:nvPr/>
        </p:nvSpPr>
        <p:spPr>
          <a:xfrm>
            <a:off x="461980" y="3807323"/>
            <a:ext cx="461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We are proudly part of and supported by: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45A7E-225C-B09F-812A-3559A5DD9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49A800-EBB1-4053-99DB-3B6982F6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0" y="4606096"/>
            <a:ext cx="3887004" cy="7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D47E5C-1422-685E-2B57-3C045E24E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VID-20260703-WA0021">
            <a:hlinkClick r:id="" action="ppaction://media"/>
            <a:extLst>
              <a:ext uri="{FF2B5EF4-FFF2-40B4-BE49-F238E27FC236}">
                <a16:creationId xmlns:a16="http://schemas.microsoft.com/office/drawing/2014/main" id="{946DF4C8-5347-35F3-D141-FD55ED7923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6820" y="3502996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8593"/>
      </p:ext>
    </p:extLst>
  </p:cSld>
  <p:clrMapOvr>
    <a:masterClrMapping/>
  </p:clrMapOvr>
  <p:transition spd="slow" advTm="8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8105E6-41BD-5C3A-15EE-B65E3F3FB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Introduction</a:t>
            </a:r>
            <a:br>
              <a:rPr lang="en-GB" dirty="0">
                <a:solidFill>
                  <a:srgbClr val="004987"/>
                </a:solidFill>
                <a:latin typeface="Nunito" pitchFamily="2" charset="0"/>
              </a:rPr>
            </a:br>
            <a:endParaRPr lang="en-GB" b="1" dirty="0">
              <a:solidFill>
                <a:srgbClr val="004987"/>
              </a:solidFill>
              <a:latin typeface="Nunito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608"/>
            <a:ext cx="10515600" cy="4833355"/>
          </a:xfrm>
        </p:spPr>
        <p:txBody>
          <a:bodyPr/>
          <a:lstStyle/>
          <a:p>
            <a:pPr marL="457200" indent="-457200">
              <a:buFontTx/>
              <a:buChar char="-"/>
            </a:pP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Parent Carer Role: Impact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Parent Carer Role: What helps</a:t>
            </a:r>
          </a:p>
          <a:p>
            <a:r>
              <a:rPr lang="en-GB" sz="3200" b="1" dirty="0">
                <a:solidFill>
                  <a:srgbClr val="004987"/>
                </a:solidFill>
                <a:latin typeface="Nunito" pitchFamily="2" charset="0"/>
              </a:rPr>
              <a:t>Looking After </a:t>
            </a:r>
            <a:r>
              <a:rPr lang="en-GB" sz="3200" b="1" dirty="0">
                <a:solidFill>
                  <a:srgbClr val="00B0CA"/>
                </a:solidFill>
                <a:latin typeface="Nunito" pitchFamily="2" charset="0"/>
              </a:rPr>
              <a:t>You</a:t>
            </a:r>
            <a:r>
              <a:rPr lang="en-GB" sz="3200" b="1" dirty="0">
                <a:solidFill>
                  <a:srgbClr val="004987"/>
                </a:solidFill>
                <a:latin typeface="Nunito" pitchFamily="2" charset="0"/>
              </a:rPr>
              <a:t> Too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Stress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Anxiety 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Depression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6F128-AD81-0106-62B2-681BE0A36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5" name="VID-20260703-WA0012">
            <a:hlinkClick r:id="" action="ppaction://media"/>
            <a:extLst>
              <a:ext uri="{FF2B5EF4-FFF2-40B4-BE49-F238E27FC236}">
                <a16:creationId xmlns:a16="http://schemas.microsoft.com/office/drawing/2014/main" id="{C034E8FE-15CB-52FC-17A6-93BAE252C3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1923" y="3380155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86209"/>
      </p:ext>
    </p:extLst>
  </p:cSld>
  <p:clrMapOvr>
    <a:masterClrMapping/>
  </p:clrMapOvr>
  <p:transition spd="slow" advTm="31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3ECC4F-3ABA-2E43-E401-A3470B398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Parent Carer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963"/>
            <a:ext cx="10515600" cy="4908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Tx/>
              <a:buChar char="-"/>
            </a:pP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Personal growth, more authentic connection, focus on what’s important in life, “better person”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Fighting for service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Being disbelieved 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Feeling de-skilled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Stigma/Prejudice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Gap between expectation &amp; reality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“Emotional Rollercoaster”</a:t>
            </a:r>
          </a:p>
          <a:p>
            <a:r>
              <a:rPr lang="en-GB" sz="3000" dirty="0">
                <a:solidFill>
                  <a:srgbClr val="004987"/>
                </a:solidFill>
                <a:latin typeface="Nunito" pitchFamily="2" charset="0"/>
              </a:rPr>
              <a:t>Stress, poor health</a:t>
            </a:r>
          </a:p>
          <a:p>
            <a:endParaRPr lang="en-GB" sz="3200" dirty="0">
              <a:solidFill>
                <a:srgbClr val="004987"/>
              </a:solidFill>
              <a:latin typeface="Nunito" pitchFamily="2" charset="0"/>
            </a:endParaRPr>
          </a:p>
          <a:p>
            <a:endParaRPr lang="en-GB" sz="3200" dirty="0">
              <a:solidFill>
                <a:srgbClr val="004987"/>
              </a:solidFill>
              <a:latin typeface="Nunito" pitchFamily="2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ADBCE-ABFD-D8F2-13C4-CED1B3BC7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7" name="VID-20260703-WA0013">
            <a:hlinkClick r:id="" action="ppaction://media"/>
            <a:extLst>
              <a:ext uri="{FF2B5EF4-FFF2-40B4-BE49-F238E27FC236}">
                <a16:creationId xmlns:a16="http://schemas.microsoft.com/office/drawing/2014/main" id="{D17B28D3-97AA-1B1C-13CE-8E693EABB3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12439" y="3566013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8545"/>
      </p:ext>
    </p:extLst>
  </p:cSld>
  <p:clrMapOvr>
    <a:masterClrMapping/>
  </p:clrMapOvr>
  <p:transition spd="slow" advTm="85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FF59-1017-0279-B33C-C161DD71A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901E-7318-A2F4-D4F3-A3ED9E09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5" y="294787"/>
            <a:ext cx="9456605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Looking After </a:t>
            </a:r>
            <a:r>
              <a:rPr lang="en-GB" b="1" dirty="0">
                <a:solidFill>
                  <a:srgbClr val="00B0CA"/>
                </a:solidFill>
                <a:latin typeface="Nunito" pitchFamily="2" charset="0"/>
              </a:rPr>
              <a:t>US</a:t>
            </a:r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 Too Report </a:t>
            </a:r>
            <a:br>
              <a:rPr lang="en-GB" dirty="0">
                <a:solidFill>
                  <a:srgbClr val="004987"/>
                </a:solidFill>
                <a:latin typeface="Nunito" pitchFamily="2" charset="0"/>
              </a:rPr>
            </a:br>
            <a:r>
              <a:rPr lang="en-GB" sz="2200" b="1" i="1" dirty="0">
                <a:solidFill>
                  <a:srgbClr val="004987"/>
                </a:solidFill>
                <a:latin typeface="Nunito" pitchFamily="2" charset="0"/>
              </a:rPr>
              <a:t>Health Inequalities for Parents of Autistic Children &amp; Young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DF51-6596-0E0A-C387-58C15A1B5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5" y="1464906"/>
            <a:ext cx="10218605" cy="471205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4987"/>
                </a:solidFill>
                <a:latin typeface="Nunito" pitchFamily="2" charset="0"/>
              </a:rPr>
              <a:t>Multiple mental and physical health conditions</a:t>
            </a:r>
          </a:p>
          <a:p>
            <a:r>
              <a:rPr lang="en-GB" sz="2400" dirty="0">
                <a:solidFill>
                  <a:srgbClr val="004987"/>
                </a:solidFill>
                <a:latin typeface="Nunito" pitchFamily="2" charset="0"/>
              </a:rPr>
              <a:t>Barriers to accessing treatment and support </a:t>
            </a:r>
          </a:p>
          <a:p>
            <a:r>
              <a:rPr lang="en-GB" sz="2400" dirty="0">
                <a:solidFill>
                  <a:srgbClr val="004987"/>
                </a:solidFill>
                <a:latin typeface="Nunito" pitchFamily="2" charset="0"/>
              </a:rPr>
              <a:t>Inaccessible services </a:t>
            </a:r>
          </a:p>
          <a:p>
            <a:r>
              <a:rPr lang="en-GB" sz="2400" b="1" dirty="0">
                <a:solidFill>
                  <a:srgbClr val="004987"/>
                </a:solidFill>
                <a:latin typeface="Nunito" pitchFamily="2" charset="0"/>
              </a:rPr>
              <a:t>STRESS</a:t>
            </a:r>
            <a:r>
              <a:rPr lang="en-GB" sz="2400" dirty="0">
                <a:solidFill>
                  <a:srgbClr val="004987"/>
                </a:solidFill>
                <a:latin typeface="Nunito" pitchFamily="2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9CF6A-6971-FFF7-B614-D01018EB8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14678-2425-9451-2362-42DD2EEB1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5E0B0-4781-E66A-FADD-8FD7293C7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132" y="3429000"/>
            <a:ext cx="2301969" cy="303888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977596-2DF4-B914-82B5-ACE019AC8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4542BC-0DCD-530D-8E61-58F840BA14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543" y="3385440"/>
            <a:ext cx="3485609" cy="3058128"/>
          </a:xfrm>
          <a:prstGeom prst="rect">
            <a:avLst/>
          </a:prstGeom>
        </p:spPr>
      </p:pic>
      <p:pic>
        <p:nvPicPr>
          <p:cNvPr id="6" name="VID-20260703-WA0014">
            <a:hlinkClick r:id="" action="ppaction://media"/>
            <a:extLst>
              <a:ext uri="{FF2B5EF4-FFF2-40B4-BE49-F238E27FC236}">
                <a16:creationId xmlns:a16="http://schemas.microsoft.com/office/drawing/2014/main" id="{9D047EF4-A834-13FA-FB01-EFAFB12DAB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8472" y="3569147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0447"/>
      </p:ext>
    </p:extLst>
  </p:cSld>
  <p:clrMapOvr>
    <a:masterClrMapping/>
  </p:clrMapOvr>
  <p:transition spd="slow" advTm="32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Looking After </a:t>
            </a:r>
            <a:r>
              <a:rPr lang="en-GB" b="1" dirty="0">
                <a:solidFill>
                  <a:srgbClr val="00B0CA"/>
                </a:solidFill>
                <a:latin typeface="Nunito" pitchFamily="2" charset="0"/>
              </a:rPr>
              <a:t>You</a:t>
            </a:r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99" y="1371742"/>
            <a:ext cx="10515600" cy="43853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Reducing Isolation – You are not alone</a:t>
            </a:r>
          </a:p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Looking after self to look after others</a:t>
            </a:r>
          </a:p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Better self-care</a:t>
            </a:r>
          </a:p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Less Self Blame</a:t>
            </a:r>
          </a:p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Increased confidence in parenting</a:t>
            </a:r>
          </a:p>
          <a:p>
            <a:r>
              <a:rPr lang="en-GB" dirty="0">
                <a:solidFill>
                  <a:srgbClr val="004987"/>
                </a:solidFill>
                <a:latin typeface="Nunito" pitchFamily="2" charset="0"/>
              </a:rPr>
              <a:t>Better able to manage difficult emotions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DC6DA3-76E2-69A9-6A3E-8E0EAAD0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62841-1BB9-1B19-C078-EA7AA9AF1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6" name="VID-20260703-WA0015">
            <a:hlinkClick r:id="" action="ppaction://media"/>
            <a:extLst>
              <a:ext uri="{FF2B5EF4-FFF2-40B4-BE49-F238E27FC236}">
                <a16:creationId xmlns:a16="http://schemas.microsoft.com/office/drawing/2014/main" id="{90428C3A-C7D0-2E78-F928-DB1FE8213F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5874" y="3766456"/>
            <a:ext cx="4920955" cy="27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7854"/>
      </p:ext>
    </p:extLst>
  </p:cSld>
  <p:clrMapOvr>
    <a:masterClrMapping/>
  </p:clrMapOvr>
  <p:transition spd="slow" advTm="90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8638F-69EC-56AD-E075-649D29ECB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36513C-A4B8-BC70-CFE5-84C59F76F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CAC6A-ABE1-C675-3C75-A8271734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Looking After </a:t>
            </a:r>
            <a:r>
              <a:rPr lang="en-GB" b="1" dirty="0">
                <a:solidFill>
                  <a:srgbClr val="00B0CA"/>
                </a:solidFill>
                <a:latin typeface="Nunito" pitchFamily="2" charset="0"/>
              </a:rPr>
              <a:t>You</a:t>
            </a:r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CF22-22B4-EDB1-0739-7F25D301B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907"/>
            <a:ext cx="10515600" cy="43853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Stress and anxiety management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Low mood management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Key resilience skills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Feedback from peers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Signposting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351CD-EA15-08FF-9BB3-D8934F576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994AE-3848-8E0B-36A7-EC93C6F9B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6" name="VID-20260703-WA0016">
            <a:hlinkClick r:id="" action="ppaction://media"/>
            <a:extLst>
              <a:ext uri="{FF2B5EF4-FFF2-40B4-BE49-F238E27FC236}">
                <a16:creationId xmlns:a16="http://schemas.microsoft.com/office/drawing/2014/main" id="{C519D8E2-2736-8FED-3330-645ACCB442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1262" y="3469553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1517"/>
      </p:ext>
    </p:extLst>
  </p:cSld>
  <p:clrMapOvr>
    <a:masterClrMapping/>
  </p:clrMapOvr>
  <p:transition spd="slow" advTm="39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84ABF-B32A-9448-CCA0-A094E3BE3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601" y="195141"/>
            <a:ext cx="2632788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56B93-5328-6918-D3F1-B9F9BF2B1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61D1B-2F6B-DA1A-438B-7D7A6B2F47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21" y="430114"/>
            <a:ext cx="4046178" cy="5746849"/>
          </a:xfrm>
          <a:prstGeom prst="rect">
            <a:avLst/>
          </a:prstGeom>
        </p:spPr>
      </p:pic>
      <p:pic>
        <p:nvPicPr>
          <p:cNvPr id="5" name="VID-20260703-WA0017">
            <a:hlinkClick r:id="" action="ppaction://media"/>
            <a:extLst>
              <a:ext uri="{FF2B5EF4-FFF2-40B4-BE49-F238E27FC236}">
                <a16:creationId xmlns:a16="http://schemas.microsoft.com/office/drawing/2014/main" id="{B30C6900-0A89-E732-7C81-740F5B02BB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9995" y="3535484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0485"/>
      </p:ext>
    </p:extLst>
  </p:cSld>
  <p:clrMapOvr>
    <a:masterClrMapping/>
  </p:clrMapOvr>
  <p:transition spd="slow" advTm="55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What is anxiety?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90"/>
            <a:ext cx="10515600" cy="4835094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Body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Fight or Flight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Mood 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Threat detection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Worry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Catastrophising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Mind reading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E1A95-82DF-6C02-3810-9CB5E9E6D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1C291-876B-B681-6811-D0125650F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VID-20260703-WA0018">
            <a:hlinkClick r:id="" action="ppaction://media"/>
            <a:extLst>
              <a:ext uri="{FF2B5EF4-FFF2-40B4-BE49-F238E27FC236}">
                <a16:creationId xmlns:a16="http://schemas.microsoft.com/office/drawing/2014/main" id="{75FCFE29-CD2E-8D87-E19B-A85A1969C4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1923" y="3513199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0322"/>
      </p:ext>
    </p:extLst>
  </p:cSld>
  <p:clrMapOvr>
    <a:masterClrMapping/>
  </p:clrMapOvr>
  <p:transition spd="slow" advTm="155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5343-5AED-68AF-1F25-9A930E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7590692" cy="1325563"/>
          </a:xfrm>
        </p:spPr>
        <p:txBody>
          <a:bodyPr/>
          <a:lstStyle/>
          <a:p>
            <a:r>
              <a:rPr lang="en-GB" b="1" dirty="0">
                <a:solidFill>
                  <a:srgbClr val="004987"/>
                </a:solidFill>
                <a:latin typeface="Nunito" pitchFamily="2" charset="0"/>
              </a:rPr>
              <a:t>What is depression?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F8CB-4F78-3966-E492-9E80AE8D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Body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Negative filter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Low Motivation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Loss of pleasure/interest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Hopelessness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Self-blame /criticism</a:t>
            </a:r>
          </a:p>
          <a:p>
            <a:r>
              <a:rPr lang="en-GB" sz="3200" dirty="0">
                <a:solidFill>
                  <a:srgbClr val="004987"/>
                </a:solidFill>
                <a:latin typeface="Nunito" pitchFamily="2" charset="0"/>
              </a:rPr>
              <a:t>Risk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0F8F4-DA9B-523C-DFFD-EA901D834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477" y="0"/>
            <a:ext cx="2004646" cy="200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632CF-4603-5D76-E769-A187C04AE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28" y="6563213"/>
            <a:ext cx="6967222" cy="19051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678394-D82C-06EB-B7F1-B43384B53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VID-20260703-WA0019">
            <a:hlinkClick r:id="" action="ppaction://media"/>
            <a:extLst>
              <a:ext uri="{FF2B5EF4-FFF2-40B4-BE49-F238E27FC236}">
                <a16:creationId xmlns:a16="http://schemas.microsoft.com/office/drawing/2014/main" id="{C8962485-AB49-B709-FAD8-6A48D9CF07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1923" y="3380155"/>
            <a:ext cx="528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31596"/>
      </p:ext>
    </p:extLst>
  </p:cSld>
  <p:clrMapOvr>
    <a:masterClrMapping/>
  </p:clrMapOvr>
  <p:transition spd="slow" advTm="101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235</Words>
  <Application>Microsoft Office PowerPoint</Application>
  <PresentationFormat>Widescreen</PresentationFormat>
  <Paragraphs>69</Paragraphs>
  <Slides>11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Looking After You Too Bite Sized</vt:lpstr>
      <vt:lpstr>Introduction </vt:lpstr>
      <vt:lpstr>Parent Carer Feedback</vt:lpstr>
      <vt:lpstr>Looking After US Too Report  Health Inequalities for Parents of Autistic Children &amp; Young People</vt:lpstr>
      <vt:lpstr>Looking After You Too</vt:lpstr>
      <vt:lpstr>Looking After You Too</vt:lpstr>
      <vt:lpstr>Stress</vt:lpstr>
      <vt:lpstr>What is anxiety?</vt:lpstr>
      <vt:lpstr>What is depression?</vt:lpstr>
      <vt:lpstr>Mental Health Support</vt:lpstr>
      <vt:lpstr>Our Looking After You Too courses are made possible by grants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After You Too</dc:title>
  <dc:creator>TAYLOR, Anjali (DERBYSHIRE HEALTHCARE NHS FOUNDATION TRUST)</dc:creator>
  <cp:lastModifiedBy>Samantha Moor</cp:lastModifiedBy>
  <cp:revision>14</cp:revision>
  <dcterms:created xsi:type="dcterms:W3CDTF">2023-11-29T13:23:40Z</dcterms:created>
  <dcterms:modified xsi:type="dcterms:W3CDTF">2026-07-07T08:35:26Z</dcterms:modified>
</cp:coreProperties>
</file>